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110" d="100"/>
          <a:sy n="110" d="100"/>
        </p:scale>
        <p:origin x="-3008" y="-104"/>
      </p:cViewPr>
      <p:guideLst>
        <p:guide orient="horz" pos="2160"/>
        <p:guide pos="2880"/>
      </p:guideLst>
    </p:cSldViewPr>
  </p:slideViewPr>
  <p:notesTextViewPr>
    <p:cViewPr>
      <p:scale>
        <a:sx n="100" d="100"/>
        <a:sy n="100" d="100"/>
      </p:scale>
      <p:origin x="0" y="328"/>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are fully cosmological, meaning that their surrounding areas are also taken into account for the simulations since masses in the close-by areas fall into the galaxy. The figure1 shows the simulated galaxy and elliptical model that is fit into it using our program outputs and finally the residual for a typical galaxy. We can see that fit was great because of the two-component nature of this specific galaxy. Galaxies can have two kinds of component in it: bulge, a round structure made primarily of old stars, gas and dust and disk, a flattened region that surrounds the bulge in a spiral galaxy.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p>
          <a:p>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We have</a:t>
            </a:r>
            <a:r>
              <a:rPr lang="en-US" baseline="0" dirty="0" smtClean="0">
                <a:latin typeface="Times New Roman"/>
                <a:cs typeface="Times New Roman"/>
              </a:rPr>
              <a:t> three major programs that handle the process: Source Extractor, GALFIT and Python program. First, as we pass the initial simulations to Sources Extractor, it identifies all of the galaxies in the image and guesses their properties.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Times New Roman"/>
                <a:cs typeface="Times New Roman"/>
              </a:rPr>
              <a:t>Then, The data generated is sent to GALFIT that refine the guesses made by Source Extractor and output the model and residual of a galaxy. Due to numerous images involved, we used Python to run the list of images and organizes their output. Once the aggregate result is gathered for a galaxy over its simulated life, we plotted its parameters such as </a:t>
            </a:r>
            <a:r>
              <a:rPr lang="en-US" baseline="0" dirty="0" err="1" smtClean="0">
                <a:latin typeface="Times New Roman"/>
                <a:cs typeface="Times New Roman"/>
              </a:rPr>
              <a:t>Sersic</a:t>
            </a:r>
            <a:r>
              <a:rPr lang="en-US" baseline="0" dirty="0" smtClean="0">
                <a:latin typeface="Times New Roman"/>
                <a:cs typeface="Times New Roman"/>
              </a:rPr>
              <a:t> Index </a:t>
            </a:r>
            <a:r>
              <a:rPr lang="en-US" baseline="0" dirty="0" err="1" smtClean="0">
                <a:latin typeface="Times New Roman"/>
                <a:cs typeface="Times New Roman"/>
              </a:rPr>
              <a:t>vs</a:t>
            </a:r>
            <a:r>
              <a:rPr lang="en-US" baseline="0" dirty="0" smtClean="0">
                <a:latin typeface="Times New Roman"/>
                <a:cs typeface="Times New Roman"/>
              </a:rPr>
              <a:t> Age in order to see how good the </a:t>
            </a:r>
            <a:r>
              <a:rPr lang="en-US" baseline="0" smtClean="0">
                <a:latin typeface="Times New Roman"/>
                <a:cs typeface="Times New Roman"/>
              </a:rPr>
              <a:t>model is. </a:t>
            </a:r>
            <a:endParaRPr lang="en-US" baseline="0"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7/18/14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7/18/14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7/18/14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7/18/14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sz="2800" dirty="0" smtClean="0">
                <a:latin typeface="Times New Roman"/>
                <a:cs typeface="Times New Roman"/>
              </a:rPr>
              <a:t>Source-Extractor</a:t>
            </a:r>
          </a:p>
          <a:p>
            <a:r>
              <a:rPr lang="en-US" sz="2800" dirty="0" smtClean="0">
                <a:latin typeface="Times New Roman"/>
                <a:cs typeface="Times New Roman"/>
              </a:rPr>
              <a:t>GALFIT </a:t>
            </a:r>
          </a:p>
          <a:p>
            <a:r>
              <a:rPr lang="en-US" sz="2800" dirty="0" smtClean="0">
                <a:latin typeface="Times New Roman"/>
                <a:cs typeface="Times New Roman"/>
              </a:rPr>
              <a:t>Python program</a:t>
            </a:r>
          </a:p>
          <a:p>
            <a:r>
              <a:rPr lang="en-US" sz="2800" dirty="0" smtClean="0">
                <a:latin typeface="Times New Roman"/>
                <a:cs typeface="Times New Roman"/>
              </a:rPr>
              <a:t>IDL procedure</a:t>
            </a:r>
          </a:p>
        </p:txBody>
      </p:sp>
      <p:sp>
        <p:nvSpPr>
          <p:cNvPr id="2" name="TextBox 1"/>
          <p:cNvSpPr txBox="1"/>
          <p:nvPr/>
        </p:nvSpPr>
        <p:spPr>
          <a:xfrm>
            <a:off x="8636000" y="3556000"/>
            <a:ext cx="184666" cy="369332"/>
          </a:xfrm>
          <a:prstGeom prst="rect">
            <a:avLst/>
          </a:prstGeom>
          <a:noFill/>
        </p:spPr>
        <p:txBody>
          <a:bodyPr wrap="none" rtlCol="0">
            <a:spAutoFit/>
          </a:bodyPr>
          <a:lstStyle/>
          <a:p>
            <a:endParaRPr lang="en-US" dirty="0"/>
          </a:p>
        </p:txBody>
      </p:sp>
      <p:pic>
        <p:nvPicPr>
          <p:cNvPr id="4" name="Picture 3" descr="simpleHeirarch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40" y="2348880"/>
            <a:ext cx="5796136" cy="3862884"/>
          </a:xfrm>
          <a:prstGeom prst="rect">
            <a:avLst/>
          </a:prstGeom>
        </p:spPr>
      </p:pic>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sz="2800" dirty="0">
                <a:latin typeface="Times New Roman"/>
                <a:cs typeface="Times New Roman"/>
              </a:rPr>
              <a:t>Locating </a:t>
            </a:r>
            <a:r>
              <a:rPr lang="en-US" sz="2800" dirty="0" smtClean="0">
                <a:latin typeface="Times New Roman"/>
                <a:cs typeface="Times New Roman"/>
              </a:rPr>
              <a:t>galaxies in the image</a:t>
            </a:r>
          </a:p>
          <a:p>
            <a:r>
              <a:rPr lang="en-US" sz="2800" dirty="0" smtClean="0">
                <a:latin typeface="Times New Roman"/>
                <a:cs typeface="Times New Roman"/>
              </a:rPr>
              <a:t>Coming up with a good configuration file or settings that work for all images</a:t>
            </a:r>
          </a:p>
          <a:p>
            <a:r>
              <a:rPr lang="en-US" sz="2800"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pic>
        <p:nvPicPr>
          <p:cNvPr id="4" name="Picture 3" descr="all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645024"/>
            <a:ext cx="6434757" cy="3024336"/>
          </a:xfrm>
          <a:prstGeom prst="rect">
            <a:avLst/>
          </a:prstGeom>
        </p:spPr>
      </p:pic>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1105</TotalTime>
  <Words>1561</Words>
  <Application>Microsoft Macintosh PowerPoint</Application>
  <PresentationFormat>On-screen Show (4:3)</PresentationFormat>
  <Paragraphs>94</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143</cp:revision>
  <dcterms:modified xsi:type="dcterms:W3CDTF">2014-07-18T14:05:20Z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